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5" r:id="rId5"/>
    <p:sldId id="264" r:id="rId6"/>
    <p:sldId id="263" r:id="rId7"/>
    <p:sldId id="262" r:id="rId8"/>
    <p:sldId id="261" r:id="rId9"/>
    <p:sldId id="267" r:id="rId10"/>
    <p:sldId id="269" r:id="rId11"/>
    <p:sldId id="266" r:id="rId12"/>
    <p:sldId id="271" r:id="rId13"/>
    <p:sldId id="270" r:id="rId14"/>
    <p:sldId id="268" r:id="rId15"/>
    <p:sldId id="260" r:id="rId16"/>
    <p:sldId id="273" r:id="rId17"/>
    <p:sldId id="272" r:id="rId18"/>
    <p:sldId id="259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53"/>
  </p:normalViewPr>
  <p:slideViewPr>
    <p:cSldViewPr snapToGrid="0" snapToObjects="1">
      <p:cViewPr varScale="1">
        <p:scale>
          <a:sx n="104" d="100"/>
          <a:sy n="104" d="100"/>
        </p:scale>
        <p:origin x="-67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win7-share\&#20998;&#21457;&#35268;&#27169;&#19982;&#23545;&#27604;&#22270;&#30340;&#21103;&#2641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Image</a:t>
            </a:r>
            <a:r>
              <a:rPr lang="en-US" altLang="zh-CN" sz="2000" baseline="0"/>
              <a:t> Distribution Average Cost Time(Native VS Dragonfly) </a:t>
            </a:r>
            <a:endParaRPr lang="zh-CN" sz="20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蜻蜓与普通模式镜像下载时间对比图!$B$1</c:f>
              <c:strCache>
                <c:ptCount val="1"/>
                <c:pt idx="0">
                  <c:v>Native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蜻蜓与普通模式镜像下载时间对比图!$A$1:$A$12</c:f>
              <c:strCache>
                <c:ptCount val="12"/>
                <c:pt idx="0">
                  <c:v>Concurrency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300</c:v>
                </c:pt>
                <c:pt idx="9">
                  <c:v>500</c:v>
                </c:pt>
                <c:pt idx="10">
                  <c:v>800</c:v>
                </c:pt>
                <c:pt idx="11">
                  <c:v>1000</c:v>
                </c:pt>
              </c:strCache>
            </c:strRef>
          </c:cat>
          <c:val>
            <c:numRef>
              <c:f>蜻蜓与普通模式镜像下载时间对比图!$B$2:$B$12</c:f>
              <c:numCache>
                <c:formatCode>General</c:formatCode>
                <c:ptCount val="11"/>
                <c:pt idx="0">
                  <c:v>65.0</c:v>
                </c:pt>
                <c:pt idx="1">
                  <c:v>68.4</c:v>
                </c:pt>
                <c:pt idx="2">
                  <c:v>69.3</c:v>
                </c:pt>
                <c:pt idx="3">
                  <c:v>69.5</c:v>
                </c:pt>
                <c:pt idx="4">
                  <c:v>81.7</c:v>
                </c:pt>
                <c:pt idx="5">
                  <c:v>110.306</c:v>
                </c:pt>
                <c:pt idx="6">
                  <c:v>156.525</c:v>
                </c:pt>
                <c:pt idx="7">
                  <c:v>196.9280000000001</c:v>
                </c:pt>
                <c:pt idx="8">
                  <c:v>285.8959999999996</c:v>
                </c:pt>
                <c:pt idx="9">
                  <c:v>434.8639999999995</c:v>
                </c:pt>
                <c:pt idx="10">
                  <c:v>663.8319999999977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F623-3C44-ACE8-8FCDC423CCA7}"/>
            </c:ext>
          </c:extLst>
        </c:ser>
        <c:ser>
          <c:idx val="0"/>
          <c:order val="1"/>
          <c:tx>
            <c:strRef>
              <c:f>蜻蜓与普通模式镜像下载时间对比图!$C$1</c:f>
              <c:strCache>
                <c:ptCount val="1"/>
                <c:pt idx="0">
                  <c:v>Dragonfly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蜻蜓与普通模式镜像下载时间对比图!$A$1:$A$12</c:f>
              <c:strCache>
                <c:ptCount val="12"/>
                <c:pt idx="0">
                  <c:v>Concurrency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300</c:v>
                </c:pt>
                <c:pt idx="9">
                  <c:v>500</c:v>
                </c:pt>
                <c:pt idx="10">
                  <c:v>800</c:v>
                </c:pt>
                <c:pt idx="11">
                  <c:v>1000</c:v>
                </c:pt>
              </c:strCache>
            </c:strRef>
          </c:cat>
          <c:val>
            <c:numRef>
              <c:f>蜻蜓与普通模式镜像下载时间对比图!$C$2:$C$12</c:f>
              <c:numCache>
                <c:formatCode>General</c:formatCode>
                <c:ptCount val="11"/>
                <c:pt idx="0">
                  <c:v>71.0</c:v>
                </c:pt>
                <c:pt idx="1">
                  <c:v>73.8</c:v>
                </c:pt>
                <c:pt idx="2">
                  <c:v>73.7</c:v>
                </c:pt>
                <c:pt idx="3">
                  <c:v>74.8</c:v>
                </c:pt>
                <c:pt idx="4">
                  <c:v>77.94000000000002</c:v>
                </c:pt>
                <c:pt idx="5">
                  <c:v>80.69</c:v>
                </c:pt>
                <c:pt idx="6">
                  <c:v>80.23</c:v>
                </c:pt>
                <c:pt idx="7">
                  <c:v>81.91000000000002</c:v>
                </c:pt>
                <c:pt idx="8">
                  <c:v>83.055</c:v>
                </c:pt>
                <c:pt idx="9">
                  <c:v>84.2</c:v>
                </c:pt>
                <c:pt idx="10">
                  <c:v>85.34500000000001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F623-3C44-ACE8-8FCDC423CCA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122720712"/>
        <c:axId val="-2112634024"/>
      </c:lineChart>
      <c:catAx>
        <c:axId val="-2122720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2634024"/>
        <c:crosses val="autoZero"/>
        <c:auto val="1"/>
        <c:lblAlgn val="ctr"/>
        <c:lblOffset val="100"/>
        <c:noMultiLvlLbl val="0"/>
      </c:catAx>
      <c:valAx>
        <c:axId val="-2112634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500"/>
                  <a:t>Average Cost(seconds)</a:t>
                </a:r>
                <a:endParaRPr lang="zh-CN" altLang="en-US" sz="15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22720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A5DB0-F767-3647-898D-8CA24462686B}" type="datetimeFigureOut">
              <a:rPr lang="en-US" smtClean="0"/>
              <a:t>19/6/11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BB860-2C94-E04D-96FB-B66C3F208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78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20D9AC-3E0A-B84E-9722-CB8B2B516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6D8C1E5B-8173-C04E-BDF5-12B0F6A404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421669-19A8-4F4E-8307-03719291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9880D3-8DFF-704E-81A4-A0548E576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CB1882-A92E-7645-84C0-72CD609A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B687D9-B59B-3D45-A3DD-891C050A7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019560-1EFD-DB42-B1A7-B3BEC676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1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05D784E-7BDD-3B4D-A09C-AC8D4D40E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AAEE58-11E6-EC44-AF07-AE74761E3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789B91-14CC-3647-B973-1CEE19E5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297764-026F-6C43-94C2-FFBF2134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CD3195-29EB-B545-909C-D8B40DFD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5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625AED-CFB0-9D46-9BF0-C843F92E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4256CC-D35C-F847-82B8-1E5B4BB82B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6C3296B-BA86-9E44-863C-04606A9038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77B4404-475C-8647-AC1A-30DAC84DEA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81D511-81FC-C24C-BF2F-B856046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0AC5F08-3F0C-FE42-BF61-E583C44F34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136ED17-69C0-CF4D-9C7F-49BDCC95B7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16103-F96D-CC47-9764-61D840E1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6FD9D4-192E-BD41-845D-906F04AC7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A83E6E8-E02B-1E41-B8E9-83FF60F69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265F92-6968-AD42-BDB9-8DA9A62B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AD8F83-D95C-EA46-BDB8-02FDF85F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AAE221-037C-E344-AB63-3A7C76C6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8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963C57-3A7D-0A44-84F6-CF0ABD53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C42457-D29C-EA4F-991B-CB453F1EE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5829C78-2184-C44E-BE6C-5C5D5DF7E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4E7A418-18B6-1D42-ADB0-23FE878EA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FEB136D-8730-6149-9E8C-817A7E1F7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90CF50C-9C46-DB4E-BFCC-14749DBF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EA657D6-8A67-9C40-9949-013B2EF6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EC4AD06-321D-BD47-9D68-F514C9AB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3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FF4453-FAB1-684B-9E7E-1924AA03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ACEC50-1C99-204C-BA32-E68752DC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351CE0F-3F9D-9F4F-9156-1B6DC6BA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D1728DD-6325-2540-BC68-E6460983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8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6B776BC-234E-9C45-BFB0-04F6874B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CA1E8C3-BDC3-C44A-B8C2-CB33FB1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F2EC0D-F3B9-9C44-88DB-0C44057C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9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CCA7D4-4F31-B044-B613-E170FD05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AC4004-E219-4444-9E03-98DB4616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074ABE9-F777-834B-B43F-6D23A9CF6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D61A07-601C-D747-BE5B-9548EF92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A8167B3-9594-534A-94C2-FDF6F6E2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37DCD2-D3CA-CF46-A52A-68B69331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3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AA3ADA-E4A3-AF4B-8503-6E07BEF3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3FFF285-5C95-8841-B5B8-927F3E401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87B9B04-AAE5-234C-9E7A-F57B967C0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283D94-A8DD-4646-8051-7351F674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30D2174-53DD-6B46-B6B7-120FA8FC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6194A86-BB85-C34A-82EB-64EF460F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5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AD095FF-45E5-F147-B85E-E34C742A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0618C7-CC1A-A643-91C0-04ED1710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A7F87C-604B-F345-96C8-9D0C479FB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A9D59-EC7A-E14A-8753-E89D692B85A6}" type="datetimeFigureOut">
              <a:rPr lang="en-US" smtClean="0"/>
              <a:t>19/6/11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B22DC6-D492-0C41-8893-522F890CD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8D9108-DCDE-584B-9504-6950022D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012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蜻蜓效果</a:t>
            </a:r>
            <a:endParaRPr lang="en-US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="" xmlns:a16="http://schemas.microsoft.com/office/drawing/2014/main" id="{71C1E519-56C0-6D43-88C9-F976E280FC99}"/>
              </a:ext>
            </a:extLst>
          </p:cNvPr>
          <p:cNvGraphicFramePr/>
          <p:nvPr/>
        </p:nvGraphicFramePr>
        <p:xfrm>
          <a:off x="3705103" y="1628326"/>
          <a:ext cx="8376969" cy="481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5"/>
          <p:cNvSpPr txBox="1"/>
          <p:nvPr/>
        </p:nvSpPr>
        <p:spPr>
          <a:xfrm>
            <a:off x="130628" y="1876301"/>
            <a:ext cx="3633850" cy="35732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Testing conditions:</a:t>
            </a:r>
          </a:p>
          <a:p>
            <a:pPr>
              <a:lnSpc>
                <a:spcPts val="2500"/>
              </a:lnSpc>
              <a:buFont typeface="Wingdings" pitchFamily="2" charset="2"/>
              <a:buChar char="u"/>
            </a:pPr>
            <a:r>
              <a:rPr lang="en-US" altLang="zh-CN" dirty="0"/>
              <a:t> </a:t>
            </a:r>
            <a:r>
              <a:rPr lang="en-US" altLang="zh-CN" sz="1800" dirty="0"/>
              <a:t>Server: 2 VMs(24C64G, SSD, </a:t>
            </a:r>
          </a:p>
          <a:p>
            <a:pPr>
              <a:lnSpc>
                <a:spcPts val="2500"/>
              </a:lnSpc>
            </a:pPr>
            <a:r>
              <a:rPr lang="en-US" altLang="zh-CN" sz="1800" dirty="0"/>
              <a:t>1000Mb/s)</a:t>
            </a:r>
            <a:endParaRPr lang="zh-CN" altLang="en-US" sz="1800" dirty="0"/>
          </a:p>
          <a:p>
            <a:pPr>
              <a:lnSpc>
                <a:spcPts val="2500"/>
              </a:lnSpc>
              <a:buFont typeface="Wingdings" pitchFamily="2" charset="2"/>
              <a:buChar char="u"/>
            </a:pPr>
            <a:r>
              <a:rPr lang="en-US" altLang="zh-CN" sz="1800" dirty="0"/>
              <a:t> Client: 200 VMs(4C8G, 100Mb/s)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Conclusion:</a:t>
            </a:r>
          </a:p>
          <a:p>
            <a:pPr algn="just">
              <a:lnSpc>
                <a:spcPts val="2500"/>
              </a:lnSpc>
              <a:buFont typeface="Wingdings" pitchFamily="2" charset="2"/>
              <a:buChar char="l"/>
            </a:pPr>
            <a:r>
              <a:rPr lang="en-US" altLang="zh-CN" dirty="0"/>
              <a:t> </a:t>
            </a:r>
            <a:r>
              <a:rPr lang="en-US" altLang="zh-CN" sz="1800" dirty="0"/>
              <a:t>Dragonfly is more smoothly than native</a:t>
            </a:r>
          </a:p>
          <a:p>
            <a:pPr algn="just">
              <a:lnSpc>
                <a:spcPts val="2500"/>
              </a:lnSpc>
              <a:buFont typeface="Wingdings" pitchFamily="2" charset="2"/>
              <a:buChar char="l"/>
            </a:pPr>
            <a:r>
              <a:rPr lang="en-US" altLang="zh-CN" sz="1800" dirty="0"/>
              <a:t> With the expansion of the scale, dragonfly’s advantage becomes more and more obvious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7451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蜻蜓里程碑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470CFCFC-5548-CD47-8515-61A8D58B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828800"/>
            <a:ext cx="11049000" cy="47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0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4265771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smtClean="0"/>
              <a:t>不规范的镜像</a:t>
            </a:r>
          </a:p>
          <a:p>
            <a:pPr lvl="1"/>
            <a:r>
              <a:rPr kumimoji="1" lang="zh-CN" altLang="en-US" sz="1800" smtClean="0"/>
              <a:t>镜像层过多</a:t>
            </a:r>
          </a:p>
          <a:p>
            <a:pPr lvl="1"/>
            <a:r>
              <a:rPr kumimoji="1" lang="zh-CN" altLang="en-US" sz="1800" smtClean="0"/>
              <a:t>镜像层中重复、删除文件过多</a:t>
            </a:r>
            <a:endParaRPr kumimoji="1" lang="en-US" altLang="zh-CN" sz="1800" smtClean="0"/>
          </a:p>
          <a:p>
            <a:r>
              <a:rPr kumimoji="1" lang="zh-CN" altLang="en-US" sz="1800" smtClean="0"/>
              <a:t>是否所有文件都被访问</a:t>
            </a:r>
          </a:p>
          <a:p>
            <a:r>
              <a:rPr kumimoji="1" lang="zh-CN" altLang="en-US" sz="1800" smtClean="0"/>
              <a:t>云盘性能</a:t>
            </a:r>
          </a:p>
          <a:p>
            <a:r>
              <a:rPr kumimoji="1" lang="en-US" altLang="zh-CN" sz="1800" smtClean="0"/>
              <a:t>Gzip</a:t>
            </a:r>
            <a:r>
              <a:rPr kumimoji="1" lang="zh-CN" altLang="en-US" sz="1800" smtClean="0"/>
              <a:t>性能过低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68" y="1676400"/>
            <a:ext cx="745236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4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远程盘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779" y="1317048"/>
            <a:ext cx="5632114" cy="55161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9012" y="2057400"/>
            <a:ext cx="472437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镜像转换成远程镜像</a:t>
            </a:r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镜像</a:t>
            </a:r>
            <a:r>
              <a:rPr kumimoji="1" lang="en-US" altLang="zh-CN" dirty="0" smtClean="0"/>
              <a:t>manifest</a:t>
            </a:r>
            <a:r>
              <a:rPr kumimoji="1" lang="zh-CN" altLang="en-US" dirty="0" smtClean="0"/>
              <a:t>保存远程盘的信息</a:t>
            </a:r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镜像真实数据放在远程盘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75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远程盘效果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镜像秒级下载、展开</a:t>
            </a:r>
          </a:p>
          <a:p>
            <a:r>
              <a:rPr kumimoji="1" lang="zh-CN" altLang="en-US" smtClean="0"/>
              <a:t>容器启动时间没有明显增长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258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en-US" smtClean="0"/>
              <a:t>网络出现问题怎么办？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55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DADI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1368818"/>
            <a:ext cx="4991100" cy="49303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8013" y="1905000"/>
            <a:ext cx="457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P2P</a:t>
            </a:r>
            <a:r>
              <a:rPr kumimoji="1" lang="zh-CN" altLang="en-US" dirty="0" smtClean="0"/>
              <a:t>技术</a:t>
            </a:r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高效压缩算法</a:t>
            </a:r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按需读取</a:t>
            </a:r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本机有缓存，网络有问题时，能最大限定保持容器运行稳定</a:t>
            </a:r>
          </a:p>
          <a:p>
            <a:pPr marL="342900" indent="-342900">
              <a:buFont typeface="Arial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31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DADI</a:t>
            </a:r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6627971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目前在集团内部试用</a:t>
            </a:r>
          </a:p>
          <a:p>
            <a:r>
              <a:rPr kumimoji="1" lang="en-US" altLang="zh-CN" dirty="0" err="1" smtClean="0"/>
              <a:t>IOHang</a:t>
            </a:r>
            <a:r>
              <a:rPr kumimoji="1" lang="zh-CN" altLang="en-US" dirty="0" smtClean="0"/>
              <a:t>现象明显减少，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18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展望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远程镜像还需要转换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51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sp>
        <p:nvSpPr>
          <p:cNvPr id="3" name="六边形 2"/>
          <p:cNvSpPr/>
          <p:nvPr/>
        </p:nvSpPr>
        <p:spPr>
          <a:xfrm rot="5400000">
            <a:off x="7546386" y="5958053"/>
            <a:ext cx="780452" cy="708778"/>
          </a:xfrm>
          <a:prstGeom prst="hexagon">
            <a:avLst/>
          </a:prstGeom>
          <a:solidFill>
            <a:srgbClr val="26AADC"/>
          </a:solidFill>
          <a:ln>
            <a:noFill/>
          </a:ln>
          <a:effectLst>
            <a:outerShdw blurRad="469900" dist="139700" dir="9600000" sx="101000" sy="101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69"/>
          </a:p>
        </p:txBody>
      </p:sp>
      <p:grpSp>
        <p:nvGrpSpPr>
          <p:cNvPr id="4" name="组合 4"/>
          <p:cNvGrpSpPr/>
          <p:nvPr/>
        </p:nvGrpSpPr>
        <p:grpSpPr>
          <a:xfrm>
            <a:off x="-342469" y="5941653"/>
            <a:ext cx="1883241" cy="2126682"/>
            <a:chOff x="9983638" y="3961026"/>
            <a:chExt cx="3439003" cy="3989244"/>
          </a:xfrm>
          <a:effectLst>
            <a:outerShdw blurRad="419100" dist="38100" dir="18540000" sx="102000" sy="102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六边形 4"/>
            <p:cNvSpPr/>
            <p:nvPr/>
          </p:nvSpPr>
          <p:spPr>
            <a:xfrm rot="5400000">
              <a:off x="9708518" y="4236146"/>
              <a:ext cx="3989244" cy="3439003"/>
            </a:xfrm>
            <a:prstGeom prst="hexagon">
              <a:avLst/>
            </a:prstGeom>
            <a:solidFill>
              <a:srgbClr val="26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</p:grpSp>
      <p:sp>
        <p:nvSpPr>
          <p:cNvPr id="7" name="六边形 6"/>
          <p:cNvSpPr/>
          <p:nvPr/>
        </p:nvSpPr>
        <p:spPr>
          <a:xfrm rot="5400000">
            <a:off x="2507773" y="6523010"/>
            <a:ext cx="883271" cy="870117"/>
          </a:xfrm>
          <a:prstGeom prst="hexagon">
            <a:avLst/>
          </a:prstGeom>
          <a:solidFill>
            <a:srgbClr val="26AADC"/>
          </a:solidFill>
          <a:ln>
            <a:noFill/>
          </a:ln>
          <a:effectLst>
            <a:outerShdw blurRad="469900" dist="50800" dir="8880000" sx="84000" sy="84000" algn="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69"/>
          </a:p>
        </p:txBody>
      </p:sp>
      <p:grpSp>
        <p:nvGrpSpPr>
          <p:cNvPr id="8" name="组合 8"/>
          <p:cNvGrpSpPr/>
          <p:nvPr/>
        </p:nvGrpSpPr>
        <p:grpSpPr>
          <a:xfrm>
            <a:off x="10802745" y="6101596"/>
            <a:ext cx="1717647" cy="2022189"/>
            <a:chOff x="9983639" y="3961027"/>
            <a:chExt cx="3439004" cy="3989244"/>
          </a:xfrm>
          <a:effectLst>
            <a:outerShdw blurRad="419100" dist="38100" dir="18540000" sx="102000" sy="102000" algn="r" rotWithShape="0">
              <a:prstClr val="black">
                <a:alpha val="40000"/>
              </a:prstClr>
            </a:outerShdw>
          </a:effectLst>
        </p:grpSpPr>
        <p:sp>
          <p:nvSpPr>
            <p:cNvPr id="9" name="六边形 8"/>
            <p:cNvSpPr/>
            <p:nvPr/>
          </p:nvSpPr>
          <p:spPr>
            <a:xfrm rot="5400000">
              <a:off x="9708519" y="4236147"/>
              <a:ext cx="3989244" cy="3439004"/>
            </a:xfrm>
            <a:prstGeom prst="hexagon">
              <a:avLst/>
            </a:prstGeom>
            <a:solidFill>
              <a:srgbClr val="26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</p:grpSp>
      <p:grpSp>
        <p:nvGrpSpPr>
          <p:cNvPr id="11" name="组合 11"/>
          <p:cNvGrpSpPr/>
          <p:nvPr/>
        </p:nvGrpSpPr>
        <p:grpSpPr>
          <a:xfrm>
            <a:off x="1540774" y="4864778"/>
            <a:ext cx="973576" cy="1076875"/>
            <a:chOff x="9983636" y="3961026"/>
            <a:chExt cx="3439002" cy="3989243"/>
          </a:xfrm>
          <a:effectLst>
            <a:outerShdw blurRad="304800" dist="88900" dir="15960000" sx="106000" sy="106000" algn="tr" rotWithShape="0">
              <a:srgbClr val="093181">
                <a:alpha val="41000"/>
              </a:srgbClr>
            </a:outerShdw>
          </a:effectLst>
        </p:grpSpPr>
        <p:sp>
          <p:nvSpPr>
            <p:cNvPr id="12" name="六边形 11"/>
            <p:cNvSpPr/>
            <p:nvPr/>
          </p:nvSpPr>
          <p:spPr>
            <a:xfrm rot="5400000">
              <a:off x="9708515" y="4236147"/>
              <a:ext cx="3989243" cy="3439002"/>
            </a:xfrm>
            <a:prstGeom prst="hexagon">
              <a:avLst/>
            </a:prstGeom>
            <a:solidFill>
              <a:srgbClr val="26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  <p:sp>
          <p:nvSpPr>
            <p:cNvPr id="13" name="六边形 12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215900" dist="50800" dir="1542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3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69"/>
            </a:p>
          </p:txBody>
        </p:sp>
      </p:grpSp>
      <p:sp>
        <p:nvSpPr>
          <p:cNvPr id="14" name="Freeform 204"/>
          <p:cNvSpPr>
            <a:spLocks noEditPoints="1"/>
          </p:cNvSpPr>
          <p:nvPr/>
        </p:nvSpPr>
        <p:spPr bwMode="auto">
          <a:xfrm>
            <a:off x="6278239" y="1913146"/>
            <a:ext cx="911391" cy="3449080"/>
          </a:xfrm>
          <a:custGeom>
            <a:avLst/>
            <a:gdLst>
              <a:gd name="T0" fmla="*/ 280 w 287"/>
              <a:gd name="T1" fmla="*/ 271 h 1160"/>
              <a:gd name="T2" fmla="*/ 247 w 287"/>
              <a:gd name="T3" fmla="*/ 188 h 1160"/>
              <a:gd name="T4" fmla="*/ 213 w 287"/>
              <a:gd name="T5" fmla="*/ 135 h 1160"/>
              <a:gd name="T6" fmla="*/ 181 w 287"/>
              <a:gd name="T7" fmla="*/ 23 h 1160"/>
              <a:gd name="T8" fmla="*/ 82 w 287"/>
              <a:gd name="T9" fmla="*/ 57 h 1160"/>
              <a:gd name="T10" fmla="*/ 76 w 287"/>
              <a:gd name="T11" fmla="*/ 189 h 1160"/>
              <a:gd name="T12" fmla="*/ 40 w 287"/>
              <a:gd name="T13" fmla="*/ 237 h 1160"/>
              <a:gd name="T14" fmla="*/ 4 w 287"/>
              <a:gd name="T15" fmla="*/ 366 h 1160"/>
              <a:gd name="T16" fmla="*/ 7 w 287"/>
              <a:gd name="T17" fmla="*/ 412 h 1160"/>
              <a:gd name="T18" fmla="*/ 40 w 287"/>
              <a:gd name="T19" fmla="*/ 467 h 1160"/>
              <a:gd name="T20" fmla="*/ 35 w 287"/>
              <a:gd name="T21" fmla="*/ 546 h 1160"/>
              <a:gd name="T22" fmla="*/ 27 w 287"/>
              <a:gd name="T23" fmla="*/ 759 h 1160"/>
              <a:gd name="T24" fmla="*/ 47 w 287"/>
              <a:gd name="T25" fmla="*/ 843 h 1160"/>
              <a:gd name="T26" fmla="*/ 75 w 287"/>
              <a:gd name="T27" fmla="*/ 1036 h 1160"/>
              <a:gd name="T28" fmla="*/ 44 w 287"/>
              <a:gd name="T29" fmla="*/ 1127 h 1160"/>
              <a:gd name="T30" fmla="*/ 70 w 287"/>
              <a:gd name="T31" fmla="*/ 1155 h 1160"/>
              <a:gd name="T32" fmla="*/ 108 w 287"/>
              <a:gd name="T33" fmla="*/ 1107 h 1160"/>
              <a:gd name="T34" fmla="*/ 107 w 287"/>
              <a:gd name="T35" fmla="*/ 1141 h 1160"/>
              <a:gd name="T36" fmla="*/ 119 w 287"/>
              <a:gd name="T37" fmla="*/ 1132 h 1160"/>
              <a:gd name="T38" fmla="*/ 117 w 287"/>
              <a:gd name="T39" fmla="*/ 1050 h 1160"/>
              <a:gd name="T40" fmla="*/ 115 w 287"/>
              <a:gd name="T41" fmla="*/ 885 h 1160"/>
              <a:gd name="T42" fmla="*/ 167 w 287"/>
              <a:gd name="T43" fmla="*/ 851 h 1160"/>
              <a:gd name="T44" fmla="*/ 169 w 287"/>
              <a:gd name="T45" fmla="*/ 977 h 1160"/>
              <a:gd name="T46" fmla="*/ 154 w 287"/>
              <a:gd name="T47" fmla="*/ 1096 h 1160"/>
              <a:gd name="T48" fmla="*/ 148 w 287"/>
              <a:gd name="T49" fmla="*/ 1159 h 1160"/>
              <a:gd name="T50" fmla="*/ 205 w 287"/>
              <a:gd name="T51" fmla="*/ 1104 h 1160"/>
              <a:gd name="T52" fmla="*/ 202 w 287"/>
              <a:gd name="T53" fmla="*/ 1043 h 1160"/>
              <a:gd name="T54" fmla="*/ 234 w 287"/>
              <a:gd name="T55" fmla="*/ 852 h 1160"/>
              <a:gd name="T56" fmla="*/ 251 w 287"/>
              <a:gd name="T57" fmla="*/ 721 h 1160"/>
              <a:gd name="T58" fmla="*/ 265 w 287"/>
              <a:gd name="T59" fmla="*/ 535 h 1160"/>
              <a:gd name="T60" fmla="*/ 258 w 287"/>
              <a:gd name="T61" fmla="*/ 449 h 1160"/>
              <a:gd name="T62" fmla="*/ 244 w 287"/>
              <a:gd name="T63" fmla="*/ 388 h 1160"/>
              <a:gd name="T64" fmla="*/ 102 w 287"/>
              <a:gd name="T65" fmla="*/ 452 h 1160"/>
              <a:gd name="T66" fmla="*/ 114 w 287"/>
              <a:gd name="T67" fmla="*/ 452 h 1160"/>
              <a:gd name="T68" fmla="*/ 168 w 287"/>
              <a:gd name="T69" fmla="*/ 213 h 1160"/>
              <a:gd name="T70" fmla="*/ 117 w 287"/>
              <a:gd name="T71" fmla="*/ 344 h 1160"/>
              <a:gd name="T72" fmla="*/ 114 w 287"/>
              <a:gd name="T73" fmla="*/ 257 h 1160"/>
              <a:gd name="T74" fmla="*/ 102 w 287"/>
              <a:gd name="T75" fmla="*/ 205 h 1160"/>
              <a:gd name="T76" fmla="*/ 134 w 287"/>
              <a:gd name="T77" fmla="*/ 223 h 1160"/>
              <a:gd name="T78" fmla="*/ 152 w 287"/>
              <a:gd name="T79" fmla="*/ 222 h 1160"/>
              <a:gd name="T80" fmla="*/ 159 w 287"/>
              <a:gd name="T81" fmla="*/ 184 h 1160"/>
              <a:gd name="T82" fmla="*/ 189 w 287"/>
              <a:gd name="T83" fmla="*/ 176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7" h="1160">
                <a:moveTo>
                  <a:pt x="257" y="366"/>
                </a:moveTo>
                <a:cubicBezTo>
                  <a:pt x="258" y="353"/>
                  <a:pt x="279" y="285"/>
                  <a:pt x="280" y="271"/>
                </a:cubicBezTo>
                <a:cubicBezTo>
                  <a:pt x="281" y="257"/>
                  <a:pt x="287" y="214"/>
                  <a:pt x="282" y="199"/>
                </a:cubicBezTo>
                <a:cubicBezTo>
                  <a:pt x="277" y="183"/>
                  <a:pt x="247" y="188"/>
                  <a:pt x="247" y="188"/>
                </a:cubicBezTo>
                <a:cubicBezTo>
                  <a:pt x="247" y="188"/>
                  <a:pt x="240" y="172"/>
                  <a:pt x="226" y="168"/>
                </a:cubicBezTo>
                <a:cubicBezTo>
                  <a:pt x="211" y="164"/>
                  <a:pt x="229" y="145"/>
                  <a:pt x="213" y="135"/>
                </a:cubicBezTo>
                <a:cubicBezTo>
                  <a:pt x="203" y="128"/>
                  <a:pt x="206" y="92"/>
                  <a:pt x="202" y="78"/>
                </a:cubicBezTo>
                <a:cubicBezTo>
                  <a:pt x="199" y="64"/>
                  <a:pt x="190" y="35"/>
                  <a:pt x="181" y="23"/>
                </a:cubicBezTo>
                <a:cubicBezTo>
                  <a:pt x="171" y="10"/>
                  <a:pt x="152" y="17"/>
                  <a:pt x="152" y="17"/>
                </a:cubicBezTo>
                <a:cubicBezTo>
                  <a:pt x="108" y="0"/>
                  <a:pt x="86" y="37"/>
                  <a:pt x="82" y="57"/>
                </a:cubicBezTo>
                <a:cubicBezTo>
                  <a:pt x="79" y="77"/>
                  <a:pt x="89" y="114"/>
                  <a:pt x="77" y="140"/>
                </a:cubicBezTo>
                <a:cubicBezTo>
                  <a:pt x="66" y="165"/>
                  <a:pt x="91" y="174"/>
                  <a:pt x="76" y="189"/>
                </a:cubicBezTo>
                <a:cubicBezTo>
                  <a:pt x="60" y="203"/>
                  <a:pt x="74" y="208"/>
                  <a:pt x="59" y="215"/>
                </a:cubicBezTo>
                <a:cubicBezTo>
                  <a:pt x="45" y="221"/>
                  <a:pt x="40" y="224"/>
                  <a:pt x="40" y="237"/>
                </a:cubicBezTo>
                <a:cubicBezTo>
                  <a:pt x="40" y="250"/>
                  <a:pt x="28" y="284"/>
                  <a:pt x="22" y="314"/>
                </a:cubicBezTo>
                <a:cubicBezTo>
                  <a:pt x="15" y="344"/>
                  <a:pt x="8" y="355"/>
                  <a:pt x="4" y="366"/>
                </a:cubicBezTo>
                <a:cubicBezTo>
                  <a:pt x="0" y="378"/>
                  <a:pt x="2" y="382"/>
                  <a:pt x="4" y="388"/>
                </a:cubicBezTo>
                <a:cubicBezTo>
                  <a:pt x="6" y="393"/>
                  <a:pt x="7" y="394"/>
                  <a:pt x="7" y="412"/>
                </a:cubicBezTo>
                <a:cubicBezTo>
                  <a:pt x="7" y="431"/>
                  <a:pt x="38" y="434"/>
                  <a:pt x="38" y="434"/>
                </a:cubicBezTo>
                <a:cubicBezTo>
                  <a:pt x="38" y="434"/>
                  <a:pt x="40" y="451"/>
                  <a:pt x="40" y="467"/>
                </a:cubicBezTo>
                <a:cubicBezTo>
                  <a:pt x="40" y="482"/>
                  <a:pt x="30" y="526"/>
                  <a:pt x="28" y="538"/>
                </a:cubicBezTo>
                <a:cubicBezTo>
                  <a:pt x="26" y="550"/>
                  <a:pt x="35" y="546"/>
                  <a:pt x="35" y="546"/>
                </a:cubicBezTo>
                <a:cubicBezTo>
                  <a:pt x="35" y="546"/>
                  <a:pt x="35" y="559"/>
                  <a:pt x="33" y="578"/>
                </a:cubicBezTo>
                <a:cubicBezTo>
                  <a:pt x="30" y="597"/>
                  <a:pt x="27" y="724"/>
                  <a:pt x="27" y="759"/>
                </a:cubicBezTo>
                <a:cubicBezTo>
                  <a:pt x="27" y="794"/>
                  <a:pt x="23" y="842"/>
                  <a:pt x="27" y="842"/>
                </a:cubicBezTo>
                <a:cubicBezTo>
                  <a:pt x="32" y="842"/>
                  <a:pt x="47" y="843"/>
                  <a:pt x="47" y="843"/>
                </a:cubicBezTo>
                <a:cubicBezTo>
                  <a:pt x="47" y="843"/>
                  <a:pt x="45" y="866"/>
                  <a:pt x="46" y="895"/>
                </a:cubicBezTo>
                <a:cubicBezTo>
                  <a:pt x="47" y="923"/>
                  <a:pt x="70" y="1014"/>
                  <a:pt x="75" y="1036"/>
                </a:cubicBezTo>
                <a:cubicBezTo>
                  <a:pt x="79" y="1059"/>
                  <a:pt x="78" y="1079"/>
                  <a:pt x="70" y="1091"/>
                </a:cubicBezTo>
                <a:cubicBezTo>
                  <a:pt x="63" y="1103"/>
                  <a:pt x="57" y="1118"/>
                  <a:pt x="44" y="1127"/>
                </a:cubicBezTo>
                <a:cubicBezTo>
                  <a:pt x="31" y="1137"/>
                  <a:pt x="26" y="1141"/>
                  <a:pt x="28" y="1150"/>
                </a:cubicBezTo>
                <a:cubicBezTo>
                  <a:pt x="30" y="1158"/>
                  <a:pt x="46" y="1156"/>
                  <a:pt x="70" y="1155"/>
                </a:cubicBezTo>
                <a:cubicBezTo>
                  <a:pt x="94" y="1154"/>
                  <a:pt x="91" y="1139"/>
                  <a:pt x="94" y="1132"/>
                </a:cubicBezTo>
                <a:cubicBezTo>
                  <a:pt x="97" y="1125"/>
                  <a:pt x="108" y="1107"/>
                  <a:pt x="108" y="1107"/>
                </a:cubicBezTo>
                <a:cubicBezTo>
                  <a:pt x="108" y="1107"/>
                  <a:pt x="111" y="1110"/>
                  <a:pt x="111" y="1118"/>
                </a:cubicBezTo>
                <a:cubicBezTo>
                  <a:pt x="111" y="1127"/>
                  <a:pt x="107" y="1141"/>
                  <a:pt x="107" y="1141"/>
                </a:cubicBezTo>
                <a:cubicBezTo>
                  <a:pt x="117" y="1141"/>
                  <a:pt x="117" y="1141"/>
                  <a:pt x="117" y="1141"/>
                </a:cubicBezTo>
                <a:cubicBezTo>
                  <a:pt x="117" y="1141"/>
                  <a:pt x="120" y="1140"/>
                  <a:pt x="119" y="1132"/>
                </a:cubicBezTo>
                <a:cubicBezTo>
                  <a:pt x="118" y="1124"/>
                  <a:pt x="123" y="1106"/>
                  <a:pt x="127" y="1091"/>
                </a:cubicBezTo>
                <a:cubicBezTo>
                  <a:pt x="132" y="1075"/>
                  <a:pt x="123" y="1057"/>
                  <a:pt x="117" y="1050"/>
                </a:cubicBezTo>
                <a:cubicBezTo>
                  <a:pt x="112" y="1044"/>
                  <a:pt x="114" y="1009"/>
                  <a:pt x="115" y="974"/>
                </a:cubicBezTo>
                <a:cubicBezTo>
                  <a:pt x="117" y="939"/>
                  <a:pt x="119" y="901"/>
                  <a:pt x="115" y="885"/>
                </a:cubicBezTo>
                <a:cubicBezTo>
                  <a:pt x="112" y="868"/>
                  <a:pt x="107" y="846"/>
                  <a:pt x="107" y="846"/>
                </a:cubicBezTo>
                <a:cubicBezTo>
                  <a:pt x="167" y="851"/>
                  <a:pt x="167" y="851"/>
                  <a:pt x="167" y="851"/>
                </a:cubicBezTo>
                <a:cubicBezTo>
                  <a:pt x="167" y="851"/>
                  <a:pt x="169" y="863"/>
                  <a:pt x="169" y="889"/>
                </a:cubicBezTo>
                <a:cubicBezTo>
                  <a:pt x="169" y="916"/>
                  <a:pt x="169" y="934"/>
                  <a:pt x="169" y="977"/>
                </a:cubicBezTo>
                <a:cubicBezTo>
                  <a:pt x="169" y="1019"/>
                  <a:pt x="165" y="1035"/>
                  <a:pt x="160" y="1051"/>
                </a:cubicBezTo>
                <a:cubicBezTo>
                  <a:pt x="156" y="1068"/>
                  <a:pt x="159" y="1080"/>
                  <a:pt x="154" y="1096"/>
                </a:cubicBezTo>
                <a:cubicBezTo>
                  <a:pt x="149" y="1113"/>
                  <a:pt x="140" y="1125"/>
                  <a:pt x="135" y="1134"/>
                </a:cubicBezTo>
                <a:cubicBezTo>
                  <a:pt x="129" y="1143"/>
                  <a:pt x="127" y="1158"/>
                  <a:pt x="148" y="1159"/>
                </a:cubicBezTo>
                <a:cubicBezTo>
                  <a:pt x="170" y="1160"/>
                  <a:pt x="196" y="1150"/>
                  <a:pt x="196" y="1140"/>
                </a:cubicBezTo>
                <a:cubicBezTo>
                  <a:pt x="196" y="1131"/>
                  <a:pt x="198" y="1119"/>
                  <a:pt x="205" y="1104"/>
                </a:cubicBezTo>
                <a:cubicBezTo>
                  <a:pt x="213" y="1088"/>
                  <a:pt x="206" y="1075"/>
                  <a:pt x="204" y="1069"/>
                </a:cubicBezTo>
                <a:cubicBezTo>
                  <a:pt x="201" y="1062"/>
                  <a:pt x="202" y="1055"/>
                  <a:pt x="202" y="1043"/>
                </a:cubicBezTo>
                <a:cubicBezTo>
                  <a:pt x="202" y="1031"/>
                  <a:pt x="213" y="991"/>
                  <a:pt x="225" y="947"/>
                </a:cubicBezTo>
                <a:cubicBezTo>
                  <a:pt x="237" y="903"/>
                  <a:pt x="234" y="852"/>
                  <a:pt x="234" y="852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43" y="852"/>
                  <a:pt x="244" y="787"/>
                  <a:pt x="251" y="721"/>
                </a:cubicBezTo>
                <a:cubicBezTo>
                  <a:pt x="258" y="654"/>
                  <a:pt x="248" y="585"/>
                  <a:pt x="248" y="566"/>
                </a:cubicBezTo>
                <a:cubicBezTo>
                  <a:pt x="248" y="547"/>
                  <a:pt x="255" y="539"/>
                  <a:pt x="265" y="535"/>
                </a:cubicBezTo>
                <a:cubicBezTo>
                  <a:pt x="276" y="530"/>
                  <a:pt x="277" y="528"/>
                  <a:pt x="272" y="510"/>
                </a:cubicBezTo>
                <a:cubicBezTo>
                  <a:pt x="266" y="492"/>
                  <a:pt x="258" y="449"/>
                  <a:pt x="258" y="449"/>
                </a:cubicBezTo>
                <a:cubicBezTo>
                  <a:pt x="258" y="449"/>
                  <a:pt x="257" y="443"/>
                  <a:pt x="251" y="424"/>
                </a:cubicBezTo>
                <a:cubicBezTo>
                  <a:pt x="244" y="406"/>
                  <a:pt x="244" y="388"/>
                  <a:pt x="244" y="388"/>
                </a:cubicBezTo>
                <a:cubicBezTo>
                  <a:pt x="244" y="388"/>
                  <a:pt x="256" y="378"/>
                  <a:pt x="257" y="366"/>
                </a:cubicBezTo>
                <a:close/>
                <a:moveTo>
                  <a:pt x="102" y="452"/>
                </a:moveTo>
                <a:cubicBezTo>
                  <a:pt x="110" y="434"/>
                  <a:pt x="110" y="434"/>
                  <a:pt x="110" y="434"/>
                </a:cubicBezTo>
                <a:cubicBezTo>
                  <a:pt x="114" y="452"/>
                  <a:pt x="114" y="452"/>
                  <a:pt x="114" y="452"/>
                </a:cubicBezTo>
                <a:lnTo>
                  <a:pt x="102" y="452"/>
                </a:lnTo>
                <a:close/>
                <a:moveTo>
                  <a:pt x="168" y="213"/>
                </a:moveTo>
                <a:cubicBezTo>
                  <a:pt x="158" y="230"/>
                  <a:pt x="141" y="260"/>
                  <a:pt x="135" y="285"/>
                </a:cubicBezTo>
                <a:cubicBezTo>
                  <a:pt x="128" y="309"/>
                  <a:pt x="117" y="344"/>
                  <a:pt x="117" y="344"/>
                </a:cubicBezTo>
                <a:cubicBezTo>
                  <a:pt x="117" y="344"/>
                  <a:pt x="116" y="338"/>
                  <a:pt x="115" y="329"/>
                </a:cubicBezTo>
                <a:cubicBezTo>
                  <a:pt x="114" y="320"/>
                  <a:pt x="114" y="277"/>
                  <a:pt x="114" y="257"/>
                </a:cubicBezTo>
                <a:cubicBezTo>
                  <a:pt x="114" y="237"/>
                  <a:pt x="115" y="220"/>
                  <a:pt x="112" y="219"/>
                </a:cubicBezTo>
                <a:cubicBezTo>
                  <a:pt x="108" y="217"/>
                  <a:pt x="102" y="205"/>
                  <a:pt x="102" y="205"/>
                </a:cubicBezTo>
                <a:cubicBezTo>
                  <a:pt x="124" y="175"/>
                  <a:pt x="124" y="175"/>
                  <a:pt x="124" y="175"/>
                </a:cubicBezTo>
                <a:cubicBezTo>
                  <a:pt x="117" y="218"/>
                  <a:pt x="129" y="210"/>
                  <a:pt x="134" y="223"/>
                </a:cubicBezTo>
                <a:cubicBezTo>
                  <a:pt x="138" y="236"/>
                  <a:pt x="133" y="269"/>
                  <a:pt x="136" y="253"/>
                </a:cubicBezTo>
                <a:cubicBezTo>
                  <a:pt x="138" y="238"/>
                  <a:pt x="146" y="237"/>
                  <a:pt x="152" y="222"/>
                </a:cubicBezTo>
                <a:cubicBezTo>
                  <a:pt x="159" y="207"/>
                  <a:pt x="139" y="196"/>
                  <a:pt x="139" y="196"/>
                </a:cubicBezTo>
                <a:cubicBezTo>
                  <a:pt x="139" y="196"/>
                  <a:pt x="150" y="192"/>
                  <a:pt x="159" y="184"/>
                </a:cubicBezTo>
                <a:cubicBezTo>
                  <a:pt x="169" y="175"/>
                  <a:pt x="182" y="164"/>
                  <a:pt x="182" y="164"/>
                </a:cubicBezTo>
                <a:cubicBezTo>
                  <a:pt x="189" y="176"/>
                  <a:pt x="189" y="176"/>
                  <a:pt x="189" y="176"/>
                </a:cubicBezTo>
                <a:cubicBezTo>
                  <a:pt x="189" y="176"/>
                  <a:pt x="178" y="196"/>
                  <a:pt x="168" y="213"/>
                </a:cubicBezTo>
                <a:close/>
              </a:path>
            </a:pathLst>
          </a:custGeom>
          <a:solidFill>
            <a:srgbClr val="2ABDC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5" name="Freeform 196"/>
          <p:cNvSpPr>
            <a:spLocks noEditPoints="1"/>
          </p:cNvSpPr>
          <p:nvPr/>
        </p:nvSpPr>
        <p:spPr bwMode="auto">
          <a:xfrm>
            <a:off x="7177755" y="2159282"/>
            <a:ext cx="1244595" cy="3654886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C4B5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6" name="Freeform 200"/>
          <p:cNvSpPr>
            <a:spLocks noEditPoints="1"/>
          </p:cNvSpPr>
          <p:nvPr/>
        </p:nvSpPr>
        <p:spPr bwMode="auto">
          <a:xfrm>
            <a:off x="10802745" y="1913146"/>
            <a:ext cx="1187217" cy="3533736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rgbClr val="2ABDC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7" name="Freeform 208"/>
          <p:cNvSpPr>
            <a:spLocks noEditPoints="1"/>
          </p:cNvSpPr>
          <p:nvPr/>
        </p:nvSpPr>
        <p:spPr bwMode="auto">
          <a:xfrm>
            <a:off x="9870973" y="2159282"/>
            <a:ext cx="1057479" cy="3703559"/>
          </a:xfrm>
          <a:custGeom>
            <a:avLst/>
            <a:gdLst>
              <a:gd name="T0" fmla="*/ 221 w 224"/>
              <a:gd name="T1" fmla="*/ 237 h 906"/>
              <a:gd name="T2" fmla="*/ 178 w 224"/>
              <a:gd name="T3" fmla="*/ 151 h 906"/>
              <a:gd name="T4" fmla="*/ 161 w 224"/>
              <a:gd name="T5" fmla="*/ 98 h 906"/>
              <a:gd name="T6" fmla="*/ 148 w 224"/>
              <a:gd name="T7" fmla="*/ 36 h 906"/>
              <a:gd name="T8" fmla="*/ 107 w 224"/>
              <a:gd name="T9" fmla="*/ 0 h 906"/>
              <a:gd name="T10" fmla="*/ 63 w 224"/>
              <a:gd name="T11" fmla="*/ 101 h 906"/>
              <a:gd name="T12" fmla="*/ 48 w 224"/>
              <a:gd name="T13" fmla="*/ 145 h 906"/>
              <a:gd name="T14" fmla="*/ 7 w 224"/>
              <a:gd name="T15" fmla="*/ 204 h 906"/>
              <a:gd name="T16" fmla="*/ 2 w 224"/>
              <a:gd name="T17" fmla="*/ 302 h 906"/>
              <a:gd name="T18" fmla="*/ 28 w 224"/>
              <a:gd name="T19" fmla="*/ 360 h 906"/>
              <a:gd name="T20" fmla="*/ 31 w 224"/>
              <a:gd name="T21" fmla="*/ 411 h 906"/>
              <a:gd name="T22" fmla="*/ 35 w 224"/>
              <a:gd name="T23" fmla="*/ 565 h 906"/>
              <a:gd name="T24" fmla="*/ 54 w 224"/>
              <a:gd name="T25" fmla="*/ 607 h 906"/>
              <a:gd name="T26" fmla="*/ 81 w 224"/>
              <a:gd name="T27" fmla="*/ 790 h 906"/>
              <a:gd name="T28" fmla="*/ 89 w 224"/>
              <a:gd name="T29" fmla="*/ 869 h 906"/>
              <a:gd name="T30" fmla="*/ 112 w 224"/>
              <a:gd name="T31" fmla="*/ 906 h 906"/>
              <a:gd name="T32" fmla="*/ 122 w 224"/>
              <a:gd name="T33" fmla="*/ 847 h 906"/>
              <a:gd name="T34" fmla="*/ 157 w 224"/>
              <a:gd name="T35" fmla="*/ 853 h 906"/>
              <a:gd name="T36" fmla="*/ 124 w 224"/>
              <a:gd name="T37" fmla="*/ 764 h 906"/>
              <a:gd name="T38" fmla="*/ 156 w 224"/>
              <a:gd name="T39" fmla="*/ 611 h 906"/>
              <a:gd name="T40" fmla="*/ 166 w 224"/>
              <a:gd name="T41" fmla="*/ 582 h 906"/>
              <a:gd name="T42" fmla="*/ 190 w 224"/>
              <a:gd name="T43" fmla="*/ 474 h 906"/>
              <a:gd name="T44" fmla="*/ 206 w 224"/>
              <a:gd name="T45" fmla="*/ 414 h 906"/>
              <a:gd name="T46" fmla="*/ 192 w 224"/>
              <a:gd name="T47" fmla="*/ 313 h 906"/>
              <a:gd name="T48" fmla="*/ 73 w 224"/>
              <a:gd name="T49" fmla="*/ 279 h 906"/>
              <a:gd name="T50" fmla="*/ 63 w 224"/>
              <a:gd name="T51" fmla="*/ 289 h 906"/>
              <a:gd name="T52" fmla="*/ 73 w 224"/>
              <a:gd name="T53" fmla="*/ 269 h 906"/>
              <a:gd name="T54" fmla="*/ 110 w 224"/>
              <a:gd name="T55" fmla="*/ 621 h 906"/>
              <a:gd name="T56" fmla="*/ 107 w 224"/>
              <a:gd name="T57" fmla="*/ 646 h 906"/>
              <a:gd name="T58" fmla="*/ 104 w 224"/>
              <a:gd name="T59" fmla="*/ 612 h 906"/>
              <a:gd name="T60" fmla="*/ 110 w 224"/>
              <a:gd name="T61" fmla="*/ 580 h 906"/>
              <a:gd name="T62" fmla="*/ 116 w 224"/>
              <a:gd name="T63" fmla="*/ 225 h 906"/>
              <a:gd name="T64" fmla="*/ 91 w 224"/>
              <a:gd name="T65" fmla="*/ 130 h 906"/>
              <a:gd name="T66" fmla="*/ 115 w 224"/>
              <a:gd name="T67" fmla="*/ 200 h 906"/>
              <a:gd name="T68" fmla="*/ 128 w 224"/>
              <a:gd name="T69" fmla="*/ 156 h 906"/>
              <a:gd name="T70" fmla="*/ 143 w 224"/>
              <a:gd name="T71" fmla="*/ 147 h 906"/>
              <a:gd name="T72" fmla="*/ 116 w 224"/>
              <a:gd name="T73" fmla="*/ 225 h 906"/>
              <a:gd name="T74" fmla="*/ 138 w 224"/>
              <a:gd name="T75" fmla="*/ 333 h 906"/>
              <a:gd name="T76" fmla="*/ 149 w 224"/>
              <a:gd name="T77" fmla="*/ 315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906">
                <a:moveTo>
                  <a:pt x="215" y="296"/>
                </a:moveTo>
                <a:cubicBezTo>
                  <a:pt x="222" y="281"/>
                  <a:pt x="224" y="258"/>
                  <a:pt x="221" y="237"/>
                </a:cubicBezTo>
                <a:cubicBezTo>
                  <a:pt x="219" y="217"/>
                  <a:pt x="217" y="187"/>
                  <a:pt x="211" y="170"/>
                </a:cubicBezTo>
                <a:cubicBezTo>
                  <a:pt x="204" y="152"/>
                  <a:pt x="178" y="151"/>
                  <a:pt x="178" y="151"/>
                </a:cubicBezTo>
                <a:cubicBezTo>
                  <a:pt x="178" y="151"/>
                  <a:pt x="180" y="142"/>
                  <a:pt x="172" y="133"/>
                </a:cubicBezTo>
                <a:cubicBezTo>
                  <a:pt x="164" y="124"/>
                  <a:pt x="163" y="113"/>
                  <a:pt x="161" y="98"/>
                </a:cubicBezTo>
                <a:cubicBezTo>
                  <a:pt x="159" y="82"/>
                  <a:pt x="155" y="72"/>
                  <a:pt x="155" y="62"/>
                </a:cubicBezTo>
                <a:cubicBezTo>
                  <a:pt x="155" y="52"/>
                  <a:pt x="152" y="53"/>
                  <a:pt x="148" y="36"/>
                </a:cubicBezTo>
                <a:cubicBezTo>
                  <a:pt x="144" y="19"/>
                  <a:pt x="127" y="0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75" y="0"/>
                  <a:pt x="67" y="48"/>
                  <a:pt x="64" y="64"/>
                </a:cubicBezTo>
                <a:cubicBezTo>
                  <a:pt x="62" y="79"/>
                  <a:pt x="58" y="89"/>
                  <a:pt x="63" y="101"/>
                </a:cubicBezTo>
                <a:cubicBezTo>
                  <a:pt x="68" y="113"/>
                  <a:pt x="62" y="116"/>
                  <a:pt x="50" y="125"/>
                </a:cubicBezTo>
                <a:cubicBezTo>
                  <a:pt x="39" y="135"/>
                  <a:pt x="48" y="145"/>
                  <a:pt x="48" y="145"/>
                </a:cubicBezTo>
                <a:cubicBezTo>
                  <a:pt x="48" y="145"/>
                  <a:pt x="37" y="152"/>
                  <a:pt x="28" y="154"/>
                </a:cubicBezTo>
                <a:cubicBezTo>
                  <a:pt x="19" y="155"/>
                  <a:pt x="9" y="186"/>
                  <a:pt x="7" y="204"/>
                </a:cubicBezTo>
                <a:cubicBezTo>
                  <a:pt x="5" y="221"/>
                  <a:pt x="4" y="220"/>
                  <a:pt x="2" y="233"/>
                </a:cubicBezTo>
                <a:cubicBezTo>
                  <a:pt x="0" y="247"/>
                  <a:pt x="1" y="279"/>
                  <a:pt x="2" y="302"/>
                </a:cubicBezTo>
                <a:cubicBezTo>
                  <a:pt x="4" y="324"/>
                  <a:pt x="31" y="326"/>
                  <a:pt x="31" y="326"/>
                </a:cubicBezTo>
                <a:cubicBezTo>
                  <a:pt x="31" y="326"/>
                  <a:pt x="31" y="348"/>
                  <a:pt x="28" y="360"/>
                </a:cubicBezTo>
                <a:cubicBezTo>
                  <a:pt x="24" y="373"/>
                  <a:pt x="7" y="405"/>
                  <a:pt x="12" y="407"/>
                </a:cubicBezTo>
                <a:cubicBezTo>
                  <a:pt x="16" y="409"/>
                  <a:pt x="31" y="411"/>
                  <a:pt x="31" y="411"/>
                </a:cubicBezTo>
                <a:cubicBezTo>
                  <a:pt x="31" y="411"/>
                  <a:pt x="28" y="447"/>
                  <a:pt x="30" y="465"/>
                </a:cubicBezTo>
                <a:cubicBezTo>
                  <a:pt x="31" y="483"/>
                  <a:pt x="35" y="544"/>
                  <a:pt x="35" y="565"/>
                </a:cubicBezTo>
                <a:cubicBezTo>
                  <a:pt x="35" y="586"/>
                  <a:pt x="50" y="579"/>
                  <a:pt x="50" y="579"/>
                </a:cubicBezTo>
                <a:cubicBezTo>
                  <a:pt x="50" y="579"/>
                  <a:pt x="52" y="592"/>
                  <a:pt x="54" y="607"/>
                </a:cubicBezTo>
                <a:cubicBezTo>
                  <a:pt x="56" y="622"/>
                  <a:pt x="54" y="641"/>
                  <a:pt x="52" y="663"/>
                </a:cubicBezTo>
                <a:cubicBezTo>
                  <a:pt x="51" y="685"/>
                  <a:pt x="75" y="770"/>
                  <a:pt x="81" y="790"/>
                </a:cubicBezTo>
                <a:cubicBezTo>
                  <a:pt x="88" y="809"/>
                  <a:pt x="92" y="819"/>
                  <a:pt x="88" y="831"/>
                </a:cubicBezTo>
                <a:cubicBezTo>
                  <a:pt x="85" y="844"/>
                  <a:pt x="90" y="848"/>
                  <a:pt x="89" y="869"/>
                </a:cubicBezTo>
                <a:cubicBezTo>
                  <a:pt x="89" y="888"/>
                  <a:pt x="96" y="902"/>
                  <a:pt x="107" y="905"/>
                </a:cubicBezTo>
                <a:cubicBezTo>
                  <a:pt x="109" y="906"/>
                  <a:pt x="111" y="906"/>
                  <a:pt x="112" y="906"/>
                </a:cubicBezTo>
                <a:cubicBezTo>
                  <a:pt x="126" y="906"/>
                  <a:pt x="129" y="872"/>
                  <a:pt x="126" y="865"/>
                </a:cubicBezTo>
                <a:cubicBezTo>
                  <a:pt x="123" y="857"/>
                  <a:pt x="122" y="847"/>
                  <a:pt x="122" y="847"/>
                </a:cubicBezTo>
                <a:cubicBezTo>
                  <a:pt x="122" y="847"/>
                  <a:pt x="127" y="853"/>
                  <a:pt x="134" y="855"/>
                </a:cubicBezTo>
                <a:cubicBezTo>
                  <a:pt x="140" y="857"/>
                  <a:pt x="150" y="857"/>
                  <a:pt x="157" y="853"/>
                </a:cubicBezTo>
                <a:cubicBezTo>
                  <a:pt x="164" y="848"/>
                  <a:pt x="151" y="828"/>
                  <a:pt x="141" y="818"/>
                </a:cubicBezTo>
                <a:cubicBezTo>
                  <a:pt x="132" y="808"/>
                  <a:pt x="124" y="784"/>
                  <a:pt x="124" y="764"/>
                </a:cubicBezTo>
                <a:cubicBezTo>
                  <a:pt x="124" y="745"/>
                  <a:pt x="141" y="698"/>
                  <a:pt x="149" y="670"/>
                </a:cubicBezTo>
                <a:cubicBezTo>
                  <a:pt x="158" y="643"/>
                  <a:pt x="153" y="617"/>
                  <a:pt x="156" y="611"/>
                </a:cubicBezTo>
                <a:cubicBezTo>
                  <a:pt x="158" y="605"/>
                  <a:pt x="158" y="582"/>
                  <a:pt x="158" y="582"/>
                </a:cubicBezTo>
                <a:cubicBezTo>
                  <a:pt x="158" y="582"/>
                  <a:pt x="160" y="582"/>
                  <a:pt x="166" y="582"/>
                </a:cubicBezTo>
                <a:cubicBezTo>
                  <a:pt x="172" y="582"/>
                  <a:pt x="172" y="585"/>
                  <a:pt x="172" y="570"/>
                </a:cubicBezTo>
                <a:cubicBezTo>
                  <a:pt x="172" y="555"/>
                  <a:pt x="184" y="497"/>
                  <a:pt x="190" y="474"/>
                </a:cubicBezTo>
                <a:cubicBezTo>
                  <a:pt x="195" y="452"/>
                  <a:pt x="195" y="416"/>
                  <a:pt x="195" y="416"/>
                </a:cubicBezTo>
                <a:cubicBezTo>
                  <a:pt x="195" y="416"/>
                  <a:pt x="199" y="416"/>
                  <a:pt x="206" y="414"/>
                </a:cubicBezTo>
                <a:cubicBezTo>
                  <a:pt x="214" y="413"/>
                  <a:pt x="208" y="399"/>
                  <a:pt x="199" y="371"/>
                </a:cubicBezTo>
                <a:cubicBezTo>
                  <a:pt x="189" y="344"/>
                  <a:pt x="192" y="313"/>
                  <a:pt x="192" y="313"/>
                </a:cubicBezTo>
                <a:cubicBezTo>
                  <a:pt x="192" y="313"/>
                  <a:pt x="208" y="311"/>
                  <a:pt x="215" y="296"/>
                </a:cubicBezTo>
                <a:close/>
                <a:moveTo>
                  <a:pt x="73" y="279"/>
                </a:moveTo>
                <a:cubicBezTo>
                  <a:pt x="73" y="286"/>
                  <a:pt x="71" y="292"/>
                  <a:pt x="71" y="292"/>
                </a:cubicBezTo>
                <a:cubicBezTo>
                  <a:pt x="71" y="292"/>
                  <a:pt x="67" y="292"/>
                  <a:pt x="63" y="289"/>
                </a:cubicBezTo>
                <a:cubicBezTo>
                  <a:pt x="65" y="285"/>
                  <a:pt x="65" y="271"/>
                  <a:pt x="65" y="271"/>
                </a:cubicBezTo>
                <a:cubicBezTo>
                  <a:pt x="73" y="269"/>
                  <a:pt x="73" y="269"/>
                  <a:pt x="73" y="269"/>
                </a:cubicBezTo>
                <a:cubicBezTo>
                  <a:pt x="73" y="269"/>
                  <a:pt x="73" y="272"/>
                  <a:pt x="73" y="279"/>
                </a:cubicBezTo>
                <a:close/>
                <a:moveTo>
                  <a:pt x="110" y="621"/>
                </a:moveTo>
                <a:cubicBezTo>
                  <a:pt x="109" y="625"/>
                  <a:pt x="108" y="631"/>
                  <a:pt x="107" y="637"/>
                </a:cubicBezTo>
                <a:cubicBezTo>
                  <a:pt x="107" y="642"/>
                  <a:pt x="107" y="646"/>
                  <a:pt x="107" y="646"/>
                </a:cubicBezTo>
                <a:cubicBezTo>
                  <a:pt x="107" y="646"/>
                  <a:pt x="106" y="638"/>
                  <a:pt x="106" y="632"/>
                </a:cubicBezTo>
                <a:cubicBezTo>
                  <a:pt x="106" y="626"/>
                  <a:pt x="102" y="620"/>
                  <a:pt x="104" y="612"/>
                </a:cubicBezTo>
                <a:cubicBezTo>
                  <a:pt x="105" y="608"/>
                  <a:pt x="106" y="602"/>
                  <a:pt x="107" y="596"/>
                </a:cubicBezTo>
                <a:cubicBezTo>
                  <a:pt x="109" y="588"/>
                  <a:pt x="110" y="580"/>
                  <a:pt x="110" y="580"/>
                </a:cubicBezTo>
                <a:cubicBezTo>
                  <a:pt x="110" y="601"/>
                  <a:pt x="112" y="615"/>
                  <a:pt x="110" y="621"/>
                </a:cubicBezTo>
                <a:close/>
                <a:moveTo>
                  <a:pt x="116" y="225"/>
                </a:moveTo>
                <a:cubicBezTo>
                  <a:pt x="115" y="231"/>
                  <a:pt x="108" y="214"/>
                  <a:pt x="103" y="195"/>
                </a:cubicBezTo>
                <a:cubicBezTo>
                  <a:pt x="99" y="176"/>
                  <a:pt x="91" y="148"/>
                  <a:pt x="91" y="130"/>
                </a:cubicBezTo>
                <a:cubicBezTo>
                  <a:pt x="91" y="130"/>
                  <a:pt x="105" y="142"/>
                  <a:pt x="105" y="151"/>
                </a:cubicBezTo>
                <a:cubicBezTo>
                  <a:pt x="105" y="161"/>
                  <a:pt x="112" y="191"/>
                  <a:pt x="115" y="200"/>
                </a:cubicBezTo>
                <a:cubicBezTo>
                  <a:pt x="117" y="209"/>
                  <a:pt x="119" y="189"/>
                  <a:pt x="124" y="180"/>
                </a:cubicBezTo>
                <a:cubicBezTo>
                  <a:pt x="129" y="171"/>
                  <a:pt x="131" y="163"/>
                  <a:pt x="128" y="156"/>
                </a:cubicBezTo>
                <a:cubicBezTo>
                  <a:pt x="125" y="149"/>
                  <a:pt x="136" y="146"/>
                  <a:pt x="143" y="128"/>
                </a:cubicBezTo>
                <a:cubicBezTo>
                  <a:pt x="144" y="135"/>
                  <a:pt x="144" y="140"/>
                  <a:pt x="143" y="147"/>
                </a:cubicBezTo>
                <a:cubicBezTo>
                  <a:pt x="143" y="153"/>
                  <a:pt x="132" y="186"/>
                  <a:pt x="129" y="192"/>
                </a:cubicBezTo>
                <a:cubicBezTo>
                  <a:pt x="125" y="199"/>
                  <a:pt x="117" y="219"/>
                  <a:pt x="116" y="225"/>
                </a:cubicBezTo>
                <a:close/>
                <a:moveTo>
                  <a:pt x="149" y="333"/>
                </a:moveTo>
                <a:cubicBezTo>
                  <a:pt x="149" y="333"/>
                  <a:pt x="138" y="338"/>
                  <a:pt x="138" y="333"/>
                </a:cubicBezTo>
                <a:cubicBezTo>
                  <a:pt x="139" y="329"/>
                  <a:pt x="141" y="315"/>
                  <a:pt x="141" y="315"/>
                </a:cubicBezTo>
                <a:cubicBezTo>
                  <a:pt x="149" y="315"/>
                  <a:pt x="149" y="315"/>
                  <a:pt x="149" y="315"/>
                </a:cubicBezTo>
                <a:lnTo>
                  <a:pt x="149" y="333"/>
                </a:lnTo>
                <a:close/>
              </a:path>
            </a:pathLst>
          </a:custGeom>
          <a:solidFill>
            <a:srgbClr val="4C4B5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8" name="Freeform 192"/>
          <p:cNvSpPr>
            <a:spLocks noEditPoints="1"/>
          </p:cNvSpPr>
          <p:nvPr/>
        </p:nvSpPr>
        <p:spPr bwMode="auto">
          <a:xfrm>
            <a:off x="8397876" y="2294897"/>
            <a:ext cx="1746022" cy="3885951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2ABDC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grpSp>
        <p:nvGrpSpPr>
          <p:cNvPr id="19" name="组合 19"/>
          <p:cNvGrpSpPr/>
          <p:nvPr/>
        </p:nvGrpSpPr>
        <p:grpSpPr>
          <a:xfrm>
            <a:off x="1438617" y="3349053"/>
            <a:ext cx="3804371" cy="1098788"/>
            <a:chOff x="1117736" y="1110369"/>
            <a:chExt cx="4457563" cy="1080731"/>
          </a:xfrm>
        </p:grpSpPr>
        <p:sp>
          <p:nvSpPr>
            <p:cNvPr id="20" name="圆角矩形 19"/>
            <p:cNvSpPr/>
            <p:nvPr/>
          </p:nvSpPr>
          <p:spPr>
            <a:xfrm>
              <a:off x="1164404" y="1110369"/>
              <a:ext cx="4099039" cy="1080731"/>
            </a:xfrm>
            <a:prstGeom prst="roundRect">
              <a:avLst>
                <a:gd name="adj" fmla="val 21244"/>
              </a:avLst>
            </a:prstGeom>
            <a:solidFill>
              <a:srgbClr val="2ABD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文本框 40"/>
            <p:cNvSpPr txBox="1"/>
            <p:nvPr/>
          </p:nvSpPr>
          <p:spPr>
            <a:xfrm>
              <a:off x="1117736" y="1145408"/>
              <a:ext cx="4457563" cy="998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lang="en-US" altLang="en-US" sz="6000" b="1" dirty="0">
                  <a:solidFill>
                    <a:srgbClr val="FFFFFF"/>
                  </a:solidFill>
                  <a:latin typeface="Arial" pitchFamily="34" charset="0"/>
                  <a:ea typeface="幼圆" panose="02010509060101010101" pitchFamily="49" charset="-122"/>
                  <a:cs typeface="Arial" pitchFamily="34" charset="0"/>
                </a:rPr>
                <a:t>Thanks</a:t>
              </a:r>
              <a:r>
                <a:rPr lang="zh-CN" altLang="en-US" sz="6000" b="1" dirty="0">
                  <a:solidFill>
                    <a:srgbClr val="FFFFFF"/>
                  </a:solidFill>
                  <a:latin typeface="Arial" pitchFamily="34" charset="0"/>
                  <a:ea typeface="幼圆" panose="02010509060101010101" pitchFamily="49" charset="-122"/>
                  <a:cs typeface="Arial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92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62DDED-19EE-A445-BBDC-F1B38D0228E3}"/>
              </a:ext>
            </a:extLst>
          </p:cNvPr>
          <p:cNvSpPr txBox="1">
            <a:spLocks/>
          </p:cNvSpPr>
          <p:nvPr/>
        </p:nvSpPr>
        <p:spPr>
          <a:xfrm>
            <a:off x="543339" y="1992165"/>
            <a:ext cx="6779576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云原生时代镜像分发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7B16A-D491-8D41-AB37-12F25D8614F2}"/>
              </a:ext>
            </a:extLst>
          </p:cNvPr>
          <p:cNvSpPr txBox="1">
            <a:spLocks/>
          </p:cNvSpPr>
          <p:nvPr/>
        </p:nvSpPr>
        <p:spPr>
          <a:xfrm>
            <a:off x="543339" y="2560354"/>
            <a:ext cx="5045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en-US" altLang="en-US" sz="3200" dirty="0"/>
              <a:t>江勇，阿里巴巴</a:t>
            </a:r>
            <a:endParaRPr lang="en-US" sz="3200" b="0" i="0" dirty="0"/>
          </a:p>
        </p:txBody>
      </p:sp>
    </p:spTree>
    <p:extLst>
      <p:ext uri="{BB962C8B-B14F-4D97-AF65-F5344CB8AC3E}">
        <p14:creationId xmlns:p14="http://schemas.microsoft.com/office/powerpoint/2010/main" val="2465853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</p:spTree>
    <p:extLst>
      <p:ext uri="{BB962C8B-B14F-4D97-AF65-F5344CB8AC3E}">
        <p14:creationId xmlns:p14="http://schemas.microsoft.com/office/powerpoint/2010/main" val="3989270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grpSp>
        <p:nvGrpSpPr>
          <p:cNvPr id="46" name="组合 17"/>
          <p:cNvGrpSpPr/>
          <p:nvPr/>
        </p:nvGrpSpPr>
        <p:grpSpPr>
          <a:xfrm>
            <a:off x="0" y="2286000"/>
            <a:ext cx="3137307" cy="3137307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127410" y="3414400"/>
            <a:ext cx="2846423" cy="86177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 defTabSz="1245594">
              <a:defRPr/>
            </a:pPr>
            <a:r>
              <a:rPr lang="zh-CN" altLang="en-US" sz="4800" kern="0" dirty="0" smtClean="0">
                <a:solidFill>
                  <a:srgbClr val="080808"/>
                </a:solidFill>
                <a:latin typeface="Verdana" pitchFamily="34" charset="0"/>
                <a:ea typeface="微软雅黑" pitchFamily="34" charset="-122"/>
                <a:cs typeface="Verdana" pitchFamily="34" charset="0"/>
              </a:rPr>
              <a:t>目录</a:t>
            </a:r>
            <a:endParaRPr lang="zh-CN" altLang="en-US" sz="4800" kern="0" dirty="0">
              <a:solidFill>
                <a:srgbClr val="080808"/>
              </a:solidFill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grpSp>
        <p:nvGrpSpPr>
          <p:cNvPr id="50" name="组合 83"/>
          <p:cNvGrpSpPr/>
          <p:nvPr/>
        </p:nvGrpSpPr>
        <p:grpSpPr>
          <a:xfrm>
            <a:off x="6699119" y="2463644"/>
            <a:ext cx="2136304" cy="1812531"/>
            <a:chOff x="5553262" y="2638733"/>
            <a:chExt cx="2397222" cy="2093640"/>
          </a:xfrm>
        </p:grpSpPr>
        <p:grpSp>
          <p:nvGrpSpPr>
            <p:cNvPr id="51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53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4" name="Freeform 7"/>
              <p:cNvSpPr>
                <a:spLocks/>
              </p:cNvSpPr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2" name="TextBox 8"/>
            <p:cNvSpPr txBox="1"/>
            <p:nvPr/>
          </p:nvSpPr>
          <p:spPr>
            <a:xfrm>
              <a:off x="6126235" y="3069019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7" name="组合 90"/>
          <p:cNvGrpSpPr/>
          <p:nvPr/>
        </p:nvGrpSpPr>
        <p:grpSpPr>
          <a:xfrm>
            <a:off x="3427304" y="2478636"/>
            <a:ext cx="2136304" cy="1812531"/>
            <a:chOff x="1881842" y="2656049"/>
            <a:chExt cx="2397222" cy="2093640"/>
          </a:xfrm>
        </p:grpSpPr>
        <p:grpSp>
          <p:nvGrpSpPr>
            <p:cNvPr id="58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60" name="TextBox 16"/>
            <p:cNvSpPr txBox="1"/>
            <p:nvPr/>
          </p:nvSpPr>
          <p:spPr>
            <a:xfrm>
              <a:off x="2482034" y="3112880"/>
              <a:ext cx="1157729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63" name="组合 96"/>
          <p:cNvGrpSpPr/>
          <p:nvPr/>
        </p:nvGrpSpPr>
        <p:grpSpPr>
          <a:xfrm>
            <a:off x="5067126" y="3384900"/>
            <a:ext cx="2136304" cy="1812531"/>
            <a:chOff x="3721944" y="3702869"/>
            <a:chExt cx="2397222" cy="2093640"/>
          </a:xfrm>
        </p:grpSpPr>
        <p:grpSp>
          <p:nvGrpSpPr>
            <p:cNvPr id="64" name="组合 97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66" name="组合 99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8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9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65" name="TextBox 21"/>
            <p:cNvSpPr txBox="1"/>
            <p:nvPr/>
          </p:nvSpPr>
          <p:spPr>
            <a:xfrm>
              <a:off x="4329213" y="4142712"/>
              <a:ext cx="1220570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70" name="TextBox 26"/>
          <p:cNvSpPr txBox="1"/>
          <p:nvPr/>
        </p:nvSpPr>
        <p:spPr>
          <a:xfrm>
            <a:off x="4096555" y="4772860"/>
            <a:ext cx="128395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 smtClean="0">
                <a:latin typeface="Verdana" pitchFamily="34" charset="0"/>
                <a:ea typeface="微软雅黑" pitchFamily="34" charset="-122"/>
                <a:cs typeface="Verdana" pitchFamily="34" charset="0"/>
              </a:rPr>
              <a:t>Pouch</a:t>
            </a:r>
            <a:endParaRPr lang="zh-CN" altLang="en-US" sz="1900" dirty="0"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71" name="TextBox 27"/>
          <p:cNvSpPr txBox="1"/>
          <p:nvPr/>
        </p:nvSpPr>
        <p:spPr>
          <a:xfrm>
            <a:off x="5557035" y="2508475"/>
            <a:ext cx="157110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dirty="0" smtClean="0">
                <a:latin typeface="Verdana" pitchFamily="34" charset="0"/>
                <a:ea typeface="微软雅黑" pitchFamily="34" charset="-122"/>
                <a:cs typeface="Verdana" pitchFamily="34" charset="0"/>
              </a:rPr>
              <a:t>传统</a:t>
            </a:r>
            <a:endParaRPr lang="zh-CN" altLang="en-US" sz="1900" dirty="0"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sp>
        <p:nvSpPr>
          <p:cNvPr id="72" name="TextBox 28"/>
          <p:cNvSpPr txBox="1"/>
          <p:nvPr/>
        </p:nvSpPr>
        <p:spPr>
          <a:xfrm>
            <a:off x="7010160" y="4769620"/>
            <a:ext cx="1580790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>
                <a:latin typeface="Arial" pitchFamily="34" charset="0"/>
                <a:ea typeface="微软雅黑" pitchFamily="34" charset="-122"/>
                <a:cs typeface="Arial" pitchFamily="34" charset="0"/>
              </a:rPr>
              <a:t>  </a:t>
            </a:r>
            <a:r>
              <a:rPr lang="zh-CN" altLang="en-US" sz="1900" dirty="0" smtClean="0">
                <a:latin typeface="Arial" pitchFamily="34" charset="0"/>
                <a:ea typeface="微软雅黑" pitchFamily="34" charset="-122"/>
                <a:cs typeface="Arial" pitchFamily="34" charset="0"/>
              </a:rPr>
              <a:t>蜻蜓</a:t>
            </a:r>
            <a:endParaRPr lang="en-US" altLang="zh-CN" sz="19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73" name="组合 28"/>
          <p:cNvGrpSpPr/>
          <p:nvPr/>
        </p:nvGrpSpPr>
        <p:grpSpPr>
          <a:xfrm>
            <a:off x="8327000" y="3392884"/>
            <a:ext cx="2136304" cy="1812531"/>
            <a:chOff x="5553262" y="2638733"/>
            <a:chExt cx="2397222" cy="2093640"/>
          </a:xfrm>
        </p:grpSpPr>
        <p:grpSp>
          <p:nvGrpSpPr>
            <p:cNvPr id="74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76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78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79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7" name="Freeform 7"/>
              <p:cNvSpPr>
                <a:spLocks/>
              </p:cNvSpPr>
              <p:nvPr/>
            </p:nvSpPr>
            <p:spPr bwMode="auto">
              <a:xfrm>
                <a:off x="5852277" y="2895722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92D050"/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31"/>
            <p:cNvSpPr txBox="1"/>
            <p:nvPr/>
          </p:nvSpPr>
          <p:spPr>
            <a:xfrm>
              <a:off x="6126235" y="3082735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04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80" name="TextBox 36"/>
          <p:cNvSpPr txBox="1"/>
          <p:nvPr/>
        </p:nvSpPr>
        <p:spPr>
          <a:xfrm>
            <a:off x="8713358" y="2482872"/>
            <a:ext cx="175012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dirty="0" smtClean="0">
                <a:latin typeface="Verdana" pitchFamily="34" charset="0"/>
                <a:ea typeface="微软雅黑" pitchFamily="34" charset="-122"/>
                <a:cs typeface="Verdana" pitchFamily="34" charset="0"/>
              </a:rPr>
              <a:t>远程盘</a:t>
            </a:r>
            <a:endParaRPr lang="zh-CN" altLang="en-US" sz="1900" dirty="0"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  <p:grpSp>
        <p:nvGrpSpPr>
          <p:cNvPr id="81" name="组合 28"/>
          <p:cNvGrpSpPr/>
          <p:nvPr/>
        </p:nvGrpSpPr>
        <p:grpSpPr>
          <a:xfrm>
            <a:off x="9904412" y="2514600"/>
            <a:ext cx="2136304" cy="1812531"/>
            <a:chOff x="5553262" y="2638733"/>
            <a:chExt cx="2397222" cy="2093640"/>
          </a:xfrm>
        </p:grpSpPr>
        <p:grpSp>
          <p:nvGrpSpPr>
            <p:cNvPr id="82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84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86" name="Freeform 6"/>
                <p:cNvSpPr>
                  <a:spLocks/>
                </p:cNvSpPr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87" name="Freeform 6"/>
                <p:cNvSpPr>
                  <a:spLocks/>
                </p:cNvSpPr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85" name="Freeform 7"/>
              <p:cNvSpPr>
                <a:spLocks/>
              </p:cNvSpPr>
              <p:nvPr/>
            </p:nvSpPr>
            <p:spPr bwMode="auto">
              <a:xfrm>
                <a:off x="5852277" y="2895722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83" name="TextBox 31"/>
            <p:cNvSpPr txBox="1"/>
            <p:nvPr/>
          </p:nvSpPr>
          <p:spPr>
            <a:xfrm>
              <a:off x="6126235" y="3082735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 smtClean="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rPr>
                <a:t>05</a:t>
              </a:r>
              <a:endParaRPr lang="zh-CN" altLang="en-US" sz="60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88" name="TextBox 36"/>
          <p:cNvSpPr txBox="1"/>
          <p:nvPr/>
        </p:nvSpPr>
        <p:spPr>
          <a:xfrm>
            <a:off x="10590212" y="4724400"/>
            <a:ext cx="175012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DADI</a:t>
            </a:r>
            <a:endParaRPr lang="zh-CN" altLang="en-US" sz="1900" dirty="0">
              <a:latin typeface="Verdana" pitchFamily="34" charset="0"/>
              <a:ea typeface="微软雅黑" pitchFamily="34" charset="-122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6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Pouch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295400"/>
            <a:ext cx="10160658" cy="4068480"/>
          </a:xfrm>
          <a:prstGeom prst="rect">
            <a:avLst/>
          </a:prstGeom>
        </p:spPr>
      </p:pic>
      <p:sp>
        <p:nvSpPr>
          <p:cNvPr id="4" name="文本占位符 1"/>
          <p:cNvSpPr txBox="1">
            <a:spLocks/>
          </p:cNvSpPr>
          <p:nvPr/>
        </p:nvSpPr>
        <p:spPr>
          <a:xfrm>
            <a:off x="836612" y="5562600"/>
            <a:ext cx="5027771" cy="1935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smtClean="0"/>
              <a:t>优势</a:t>
            </a:r>
          </a:p>
          <a:p>
            <a:pPr lvl="1"/>
            <a:r>
              <a:rPr kumimoji="1" lang="zh-CN" altLang="en-US" sz="1800" smtClean="0"/>
              <a:t>交付物标准化</a:t>
            </a:r>
          </a:p>
          <a:p>
            <a:pPr lvl="1"/>
            <a:r>
              <a:rPr kumimoji="1" lang="zh-CN" altLang="en-US" sz="1800" smtClean="0"/>
              <a:t>一次构建，多次交付</a:t>
            </a:r>
          </a:p>
          <a:p>
            <a:pPr lvl="1"/>
            <a:r>
              <a:rPr kumimoji="1" lang="zh-CN" altLang="en-US" sz="1800" smtClean="0"/>
              <a:t>应用隔离</a:t>
            </a:r>
            <a:endParaRPr kumimoji="1" lang="zh-CN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9866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Pouch</a:t>
            </a:r>
            <a:r>
              <a:rPr kumimoji="1" lang="zh-CN" altLang="en-US" dirty="0"/>
              <a:t>核心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3808571" cy="19811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pouch</a:t>
            </a:r>
            <a:r>
              <a:rPr kumimoji="1" lang="zh-CN" altLang="en-US" sz="2400" dirty="0" smtClean="0"/>
              <a:t>核心概念</a:t>
            </a:r>
          </a:p>
          <a:p>
            <a:pPr lvl="1"/>
            <a:r>
              <a:rPr kumimoji="1" lang="zh-CN" altLang="en-US" sz="1800" dirty="0" smtClean="0"/>
              <a:t>镜像（</a:t>
            </a:r>
            <a:r>
              <a:rPr kumimoji="1" lang="en-US" altLang="zh-CN" sz="1800" dirty="0" smtClean="0"/>
              <a:t>Image</a:t>
            </a:r>
            <a:r>
              <a:rPr kumimoji="1" lang="zh-CN" altLang="en-US" sz="1800" dirty="0" smtClean="0"/>
              <a:t>）</a:t>
            </a:r>
          </a:p>
          <a:p>
            <a:pPr lvl="1"/>
            <a:r>
              <a:rPr kumimoji="1" lang="zh-CN" altLang="en-US" sz="1800" dirty="0" smtClean="0"/>
              <a:t>容器（</a:t>
            </a:r>
            <a:r>
              <a:rPr kumimoji="1" lang="en-US" altLang="zh-CN" sz="1800" dirty="0" smtClean="0"/>
              <a:t>Container</a:t>
            </a:r>
            <a:r>
              <a:rPr kumimoji="1" lang="zh-CN" altLang="en-US" sz="1800" dirty="0" smtClean="0"/>
              <a:t>）</a:t>
            </a:r>
          </a:p>
          <a:p>
            <a:pPr lvl="1"/>
            <a:r>
              <a:rPr kumimoji="1" lang="zh-CN" altLang="en-US" sz="1800" dirty="0" smtClean="0"/>
              <a:t>仓库（</a:t>
            </a:r>
            <a:r>
              <a:rPr kumimoji="1" lang="en-US" altLang="zh-CN" sz="1800" dirty="0" smtClean="0"/>
              <a:t>Repository</a:t>
            </a:r>
            <a:r>
              <a:rPr kumimoji="1" lang="zh-CN" altLang="en-US" sz="1800" dirty="0" smtClean="0"/>
              <a:t>）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12" y="1600200"/>
            <a:ext cx="5957888" cy="48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9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镜像制作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1371600"/>
            <a:ext cx="7175500" cy="233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3581400"/>
            <a:ext cx="9700316" cy="31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893760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镜像使用（运行容器）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447800"/>
            <a:ext cx="10444876" cy="4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5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大规模集群镜像下载</a:t>
            </a:r>
          </a:p>
          <a:p>
            <a:pPr lvl="1"/>
            <a:r>
              <a:rPr kumimoji="1" lang="zh-CN" altLang="en-US" smtClean="0"/>
              <a:t>镜像中心压力大</a:t>
            </a:r>
          </a:p>
          <a:p>
            <a:pPr lvl="1"/>
            <a:r>
              <a:rPr kumimoji="1" lang="zh-CN" altLang="en-US" smtClean="0"/>
              <a:t>镜像下载严重超时</a:t>
            </a:r>
            <a:endParaRPr kumimoji="1" lang="en-US" altLang="zh-CN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73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蜻蜓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6083300" cy="3657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12" y="1371600"/>
            <a:ext cx="5713413" cy="536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57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208</Words>
  <Application>Microsoft Macintosh PowerPoint</Application>
  <PresentationFormat>自定义</PresentationFormat>
  <Paragraphs>71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yong jiang</cp:lastModifiedBy>
  <cp:revision>10</cp:revision>
  <dcterms:created xsi:type="dcterms:W3CDTF">2019-04-03T14:51:32Z</dcterms:created>
  <dcterms:modified xsi:type="dcterms:W3CDTF">2019-06-10T23:18:00Z</dcterms:modified>
</cp:coreProperties>
</file>